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3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707"/>
  </p:normalViewPr>
  <p:slideViewPr>
    <p:cSldViewPr snapToGrid="0" snapToObjects="1">
      <p:cViewPr varScale="1">
        <p:scale>
          <a:sx n="85" d="100"/>
          <a:sy n="85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8396D-90AD-024D-A7FE-59904C7EC27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46D5D-7EE8-2840-8A7A-7B4F1CB19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9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Thank: Prof. Eric Johnson and University</a:t>
            </a:r>
            <a:r>
              <a:rPr lang="en-US" baseline="0" dirty="0" smtClean="0"/>
              <a:t> of Oklahoma College of Law as well as fellow participants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46D5D-7EE8-2840-8A7A-7B4F1CB191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20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we even ask these questions?  Why do we not ask these questions?  Why do we lack the vocabulary to ask these questions?</a:t>
            </a:r>
          </a:p>
          <a:p>
            <a:r>
              <a:rPr lang="en-US" dirty="0" smtClean="0"/>
              <a:t>Conventional a/t analysis has focused on optimal productive</a:t>
            </a:r>
            <a:r>
              <a:rPr lang="en-US" baseline="0" dirty="0" smtClean="0"/>
              <a:t> size of a hospital and focused on technical and scale efficiency (200-300 beds is sweet spot with diseconomies of scale as less than 200 beds or more than 600 beds)</a:t>
            </a:r>
          </a:p>
          <a:p>
            <a:r>
              <a:rPr lang="en-US" baseline="0" dirty="0" smtClean="0"/>
              <a:t>2500 U.S. hospital were involved in mergers or takeovers between 2000-2015 (everything from merger of two independent hospitals to multi hospital system mergers)</a:t>
            </a:r>
          </a:p>
          <a:p>
            <a:r>
              <a:rPr lang="en-US" baseline="0" dirty="0" smtClean="0"/>
              <a:t>Is what was formerly seen as excess capacity really idle capacity necessary for pandemic or mass disaster preparation?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46D5D-7EE8-2840-8A7A-7B4F1CB191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Occupancy rates are tricky as there are licensed beds, staffed beds, occupancy rates</a:t>
            </a:r>
          </a:p>
          <a:p>
            <a:r>
              <a:rPr lang="en-US" dirty="0" smtClean="0"/>
              <a:t>Always been a shortage of MH beds and still 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46D5D-7EE8-2840-8A7A-7B4F1CB191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20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it all a matter of finding</a:t>
            </a:r>
            <a:r>
              <a:rPr lang="en-US" baseline="0" dirty="0" smtClean="0"/>
              <a:t> a supply number that is exactly right for all situations?  Is there some rule of thumb?  What happened to 85% capacity or considered underutilized?  What happens at or abut 85% capacity? Or, is there a difference between ordinary capacity rubrics and peak load demands; surge capacity; and capacity acquired for future growth?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46D5D-7EE8-2840-8A7A-7B4F1CB191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5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important to the public may not be important to health insurers or self-insured employers?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46D5D-7EE8-2840-8A7A-7B4F1CB191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701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Acute Care Hospital Bed Supply in the Time of Pandemic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Prof. Ann Marie Marciarille</a:t>
            </a:r>
          </a:p>
          <a:p>
            <a:r>
              <a:rPr lang="en-US" dirty="0" smtClean="0"/>
              <a:t>UMKC Law</a:t>
            </a:r>
          </a:p>
          <a:p>
            <a:r>
              <a:rPr lang="en-US" dirty="0" smtClean="0"/>
              <a:t>April 15, 2020  Mini-Conference on Corona Virus and the law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67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Murmuring has begun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While we are worried about overwhelming the health care system, and seek to lower demand for acute care hospital beds in general and </a:t>
            </a:r>
            <a:r>
              <a:rPr lang="en-US" dirty="0" err="1" smtClean="0"/>
              <a:t>icu</a:t>
            </a:r>
            <a:r>
              <a:rPr lang="en-US" dirty="0" smtClean="0"/>
              <a:t> beds, in particular, we seek to flatten the curve or flatten demand.</a:t>
            </a:r>
          </a:p>
          <a:p>
            <a:r>
              <a:rPr lang="en-US" dirty="0" smtClean="0"/>
              <a:t>Some of us, also wonder about supply </a:t>
            </a:r>
          </a:p>
          <a:p>
            <a:pPr lvl="1"/>
            <a:r>
              <a:rPr lang="en-US" dirty="0" smtClean="0"/>
              <a:t>Do we have enough acute care hospital beds in the United States?</a:t>
            </a:r>
          </a:p>
          <a:p>
            <a:pPr lvl="1"/>
            <a:r>
              <a:rPr lang="en-US" dirty="0" smtClean="0"/>
              <a:t>If not, Has antitrust policy played a role in all of this?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66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United States: 2.8 hospital beds per 1,000 people</a:t>
            </a:r>
          </a:p>
          <a:p>
            <a:r>
              <a:rPr lang="en-US" dirty="0" smtClean="0"/>
              <a:t>45,000 ICU beds total: means more ICU beds than most other countries</a:t>
            </a:r>
          </a:p>
          <a:p>
            <a:r>
              <a:rPr lang="en-US" dirty="0" smtClean="0"/>
              <a:t>Does this leave us uniquely well situated to face a respiratory-defined pandemic?</a:t>
            </a:r>
          </a:p>
          <a:p>
            <a:pPr lvl="1"/>
            <a:r>
              <a:rPr lang="en-US" dirty="0" smtClean="0"/>
              <a:t>Depends on where the beds are</a:t>
            </a:r>
          </a:p>
          <a:p>
            <a:pPr lvl="1"/>
            <a:r>
              <a:rPr lang="en-US" dirty="0" smtClean="0"/>
              <a:t>Depends on whether the respiratory defined pandemic presents as such in all populations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250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How many acute care hospital beds </a:t>
            </a:r>
            <a:br>
              <a:rPr lang="en-US" dirty="0" smtClean="0"/>
            </a:br>
            <a:r>
              <a:rPr lang="en-US" dirty="0" smtClean="0"/>
              <a:t>do we need?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813810" y="2214694"/>
            <a:ext cx="8409482" cy="37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11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Build It They Will Come</a:t>
            </a:r>
            <a:br>
              <a:rPr lang="en-US" dirty="0" smtClean="0"/>
            </a:br>
            <a:r>
              <a:rPr lang="en-US" dirty="0" smtClean="0"/>
              <a:t> vs. </a:t>
            </a:r>
            <a:br>
              <a:rPr lang="en-US" dirty="0" smtClean="0"/>
            </a:br>
            <a:r>
              <a:rPr lang="en-US" dirty="0" smtClean="0"/>
              <a:t>Just in Time Inventory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Acute care hospitals in the united states have swung wildly between these two theories of supply in the last 50 years</a:t>
            </a:r>
          </a:p>
          <a:p>
            <a:r>
              <a:rPr lang="en-US" dirty="0" smtClean="0"/>
              <a:t>Much discussion of “hospital repurposing” as excess supply is wrung out of the system</a:t>
            </a:r>
          </a:p>
          <a:p>
            <a:r>
              <a:rPr lang="en-US" dirty="0" smtClean="0"/>
              <a:t>Much discussion of emergency preparedness and surge capacity outside of the merger context</a:t>
            </a:r>
          </a:p>
          <a:p>
            <a:r>
              <a:rPr lang="en-US" dirty="0" smtClean="0"/>
              <a:t>Problem: The surge may also be a pivot away from well paying/ well reimbursed procedures to serving the uninsured and underinsured in a pandemic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243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Do We discuss surge capacity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Not in merger analysis</a:t>
            </a:r>
          </a:p>
          <a:p>
            <a:r>
              <a:rPr lang="en-US" dirty="0" smtClean="0"/>
              <a:t>Sometimes in disaster preparedness</a:t>
            </a:r>
          </a:p>
          <a:p>
            <a:r>
              <a:rPr lang="en-US" dirty="0" smtClean="0"/>
              <a:t>And rarely between the two</a:t>
            </a:r>
          </a:p>
          <a:p>
            <a:r>
              <a:rPr lang="en-US" dirty="0" smtClean="0"/>
              <a:t>OUGHT WE, if public health is a public concern?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19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Antitrust consideration of surge capacity and pandemic preparedness?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What does it mean to examine a proposed hospital merger through a lens that has no direct support in case law or in federal merger guidelines?</a:t>
            </a:r>
          </a:p>
          <a:p>
            <a:pPr lvl="1"/>
            <a:r>
              <a:rPr lang="en-US" dirty="0" smtClean="0"/>
              <a:t>Not our problem as an answer?</a:t>
            </a:r>
          </a:p>
          <a:p>
            <a:pPr lvl="1"/>
            <a:r>
              <a:rPr lang="en-US" dirty="0" smtClean="0"/>
              <a:t>Public health problem?</a:t>
            </a:r>
          </a:p>
          <a:p>
            <a:pPr lvl="1"/>
            <a:r>
              <a:rPr lang="en-US" dirty="0" smtClean="0"/>
              <a:t>But isn’t acute care hospital surge capacity of concern to the acute care </a:t>
            </a:r>
            <a:r>
              <a:rPr lang="en-US" smtClean="0"/>
              <a:t>hospital services  </a:t>
            </a:r>
            <a:r>
              <a:rPr lang="en-US" dirty="0" smtClean="0"/>
              <a:t>consuming public?</a:t>
            </a:r>
          </a:p>
          <a:p>
            <a:pPr lvl="1"/>
            <a:endParaRPr lang="en-US" dirty="0" smtClean="0"/>
          </a:p>
          <a:p>
            <a:pPr lvl="8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062" y="4736892"/>
            <a:ext cx="5126636" cy="180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7139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51</TotalTime>
  <Words>594</Words>
  <Application>Microsoft Macintosh PowerPoint</Application>
  <PresentationFormat>Widescreen</PresentationFormat>
  <Paragraphs>45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Tw Cen MT</vt:lpstr>
      <vt:lpstr>Arial</vt:lpstr>
      <vt:lpstr>Droplet</vt:lpstr>
      <vt:lpstr>Acute Care Hospital Bed Supply in the Time of Pandemic</vt:lpstr>
      <vt:lpstr>The Murmuring has begun</vt:lpstr>
      <vt:lpstr>Some numbers</vt:lpstr>
      <vt:lpstr>JUST How many acute care hospital beds  do we need?</vt:lpstr>
      <vt:lpstr>If We Build It They Will Come  vs.  Just in Time Inventory</vt:lpstr>
      <vt:lpstr>When Do We discuss surge capacity</vt:lpstr>
      <vt:lpstr>Antitrust consideration of surge capacity and pandemic preparedness?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Acute Care Hospital Bed Supply in the Time of Pandemic</dc:title>
  <dc:creator>Ann Marie Marciarille</dc:creator>
  <cp:lastModifiedBy>Ann Marie Marciarille</cp:lastModifiedBy>
  <cp:revision>6</cp:revision>
  <dcterms:created xsi:type="dcterms:W3CDTF">2020-04-15T14:08:41Z</dcterms:created>
  <dcterms:modified xsi:type="dcterms:W3CDTF">2020-04-15T15:06:58Z</dcterms:modified>
</cp:coreProperties>
</file>

<file path=docProps/thumbnail.jpeg>
</file>